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417" r:id="rId4"/>
    <p:sldMasterId id="2147484578" r:id="rId5"/>
    <p:sldMasterId id="2147484595" r:id="rId6"/>
    <p:sldMasterId id="2147484612" r:id="rId7"/>
    <p:sldMasterId id="2147484629" r:id="rId8"/>
    <p:sldMasterId id="2147484646" r:id="rId9"/>
    <p:sldMasterId id="2147484663" r:id="rId10"/>
    <p:sldMasterId id="2147484680" r:id="rId11"/>
  </p:sldMasterIdLst>
  <p:notesMasterIdLst>
    <p:notesMasterId r:id="rId18"/>
  </p:notesMasterIdLst>
  <p:handoutMasterIdLst>
    <p:handoutMasterId r:id="rId19"/>
  </p:handoutMasterIdLst>
  <p:sldIdLst>
    <p:sldId id="266" r:id="rId12"/>
    <p:sldId id="445" r:id="rId13"/>
    <p:sldId id="446" r:id="rId14"/>
    <p:sldId id="448" r:id="rId15"/>
    <p:sldId id="447" r:id="rId16"/>
    <p:sldId id="26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C3ED7BA9-A00E-4D92-BFE2-AC102CF843D9}">
          <p14:sldIdLst>
            <p14:sldId id="266"/>
            <p14:sldId id="445"/>
            <p14:sldId id="446"/>
            <p14:sldId id="448"/>
            <p14:sldId id="447"/>
          </p14:sldIdLst>
        </p14:section>
        <p14:section name="Namnlöst avsnitt" id="{780EC4CA-4571-4CD8-AAEF-46257C026687}">
          <p14:sldIdLst>
            <p14:sldId id="26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564"/>
    <a:srgbClr val="0077BC"/>
    <a:srgbClr val="D53878"/>
    <a:srgbClr val="008391"/>
    <a:srgbClr val="FBF2B4"/>
    <a:srgbClr val="F0CD50"/>
    <a:srgbClr val="4675B7"/>
    <a:srgbClr val="DBD1E6"/>
    <a:srgbClr val="D2D8DB"/>
    <a:srgbClr val="CBE2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8EEA5E-A11F-42C1-B285-227412F49331}" v="5" dt="2024-03-21T11:36:35.346"/>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94750" autoAdjust="0"/>
  </p:normalViewPr>
  <p:slideViewPr>
    <p:cSldViewPr snapToGrid="0">
      <p:cViewPr varScale="1">
        <p:scale>
          <a:sx n="153" d="100"/>
          <a:sy n="153" d="100"/>
        </p:scale>
        <p:origin x="4572" y="13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6" d="100"/>
          <a:sy n="96" d="100"/>
        </p:scale>
        <p:origin x="3573" y="4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E6693D-45F9-4551-B172-6F0E8889C072}" type="datetime1">
              <a:rPr lang="sv-SE" smtClean="0"/>
              <a:t>2024-04-18</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227DC2-ECB9-4CC5-9289-199C6A22173F}" type="datetime1">
              <a:rPr lang="sv-SE" smtClean="0"/>
              <a:t>2024-04-18</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cs typeface="Calibri"/>
              </a:rPr>
              <a:t>Det kan vara bra att först prata om detta I er ledningsgrupp, gällande vilka rutiner ni anser era medarbetare ska ha kännedom om inom er verksamhet. </a:t>
            </a:r>
          </a:p>
        </p:txBody>
      </p:sp>
      <p:sp>
        <p:nvSpPr>
          <p:cNvPr id="4" name="Platshållare för datum 3"/>
          <p:cNvSpPr>
            <a:spLocks noGrp="1"/>
          </p:cNvSpPr>
          <p:nvPr>
            <p:ph type="dt" idx="1"/>
          </p:nvPr>
        </p:nvSpPr>
        <p:spPr/>
        <p:txBody>
          <a:bodyPr/>
          <a:lstStyle/>
          <a:p>
            <a:fld id="{85227DC2-ECB9-4CC5-9289-199C6A22173F}" type="datetime1">
              <a:rPr lang="sv-SE" smtClean="0"/>
              <a:t>2024-04-18</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2</a:t>
            </a:fld>
            <a:endParaRPr lang="sv-SE"/>
          </a:p>
        </p:txBody>
      </p:sp>
    </p:spTree>
    <p:extLst>
      <p:ext uri="{BB962C8B-B14F-4D97-AF65-F5344CB8AC3E}">
        <p14:creationId xmlns:p14="http://schemas.microsoft.com/office/powerpoint/2010/main" val="2625702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cs typeface="Calibri"/>
              </a:rPr>
              <a:t>Lägg till fler aktuella rutiner i listan</a:t>
            </a:r>
          </a:p>
        </p:txBody>
      </p:sp>
      <p:sp>
        <p:nvSpPr>
          <p:cNvPr id="4" name="Platshållare för datum 3"/>
          <p:cNvSpPr>
            <a:spLocks noGrp="1"/>
          </p:cNvSpPr>
          <p:nvPr>
            <p:ph type="dt" idx="1"/>
          </p:nvPr>
        </p:nvSpPr>
        <p:spPr/>
        <p:txBody>
          <a:bodyPr/>
          <a:lstStyle/>
          <a:p>
            <a:fld id="{85227DC2-ECB9-4CC5-9289-199C6A22173F}" type="datetime1">
              <a:rPr lang="sv-SE" smtClean="0"/>
              <a:t>2024-04-18</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3</a:t>
            </a:fld>
            <a:endParaRPr lang="sv-SE"/>
          </a:p>
        </p:txBody>
      </p:sp>
    </p:spTree>
    <p:extLst>
      <p:ext uri="{BB962C8B-B14F-4D97-AF65-F5344CB8AC3E}">
        <p14:creationId xmlns:p14="http://schemas.microsoft.com/office/powerpoint/2010/main" val="1132775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a:cs typeface="Calibri"/>
              </a:rPr>
              <a:t>Länk till Stratsys</a:t>
            </a:r>
          </a:p>
        </p:txBody>
      </p:sp>
      <p:sp>
        <p:nvSpPr>
          <p:cNvPr id="4" name="Platshållare för datum 3"/>
          <p:cNvSpPr>
            <a:spLocks noGrp="1"/>
          </p:cNvSpPr>
          <p:nvPr>
            <p:ph type="dt" idx="1"/>
          </p:nvPr>
        </p:nvSpPr>
        <p:spPr/>
        <p:txBody>
          <a:bodyPr/>
          <a:lstStyle/>
          <a:p>
            <a:fld id="{85227DC2-ECB9-4CC5-9289-199C6A22173F}" type="datetime1">
              <a:rPr lang="sv-SE" smtClean="0"/>
              <a:t>2024-04-18</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5</a:t>
            </a:fld>
            <a:endParaRPr lang="sv-SE"/>
          </a:p>
        </p:txBody>
      </p:sp>
    </p:spTree>
    <p:extLst>
      <p:ext uri="{BB962C8B-B14F-4D97-AF65-F5344CB8AC3E}">
        <p14:creationId xmlns:p14="http://schemas.microsoft.com/office/powerpoint/2010/main" val="37462984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8C6E5BFC-38C0-441E-A97B-DF81A5D791D9}"/>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111684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430673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B3B21783-7092-45F2-8751-292E83B8B39B}"/>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81975831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2D1E2299-C76D-4D99-AE61-ED1BC21C6D0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58355844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E0E87282-38B2-4CF4-9E42-6D498C07AEB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61088736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605DC33A-9361-4C62-AC15-08A29DC37DE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81114994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0E3C0AE1-D948-4F0D-9DCD-723CEBDEB74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81108671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0247033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146398363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B164061E-568F-47E5-B2FF-327745FD3A1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29301752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404287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6B5703A5-A514-4543-AB20-4E663BDCF4FB}"/>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521822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6BABBAB2-1E0D-41A0-A919-E4B08C77843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82772850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1C87CF48-C5A1-462D-9A72-8C066CE9B616}"/>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402423388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2D162526-4D93-44EC-A683-30BA6D1396E9}"/>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0316954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A34BA43D-834B-4936-B79E-BBD45FEBF9F5}"/>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48990531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ysClr val="windowText" lastClr="000000"/>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ysClr val="windowText" lastClr="000000"/>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ysClr val="windowText" lastClr="000000"/>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F4FF2D4B-165C-4357-9895-620D1EDCF26C}"/>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397251176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9E7C343D-37ED-459E-A10C-6E861156B478}"/>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025918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2B7C3E49-48EE-41F7-BBEE-6B7223C4C13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92152983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8C636CAB-3C76-4BEB-80B2-DC8C5BF0C042}"/>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8356819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5033705C-75D7-4D57-8ACE-C67151521837}"/>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7527846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49A5746E-A0DE-4C35-B120-434855B5D637}"/>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67458804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EFF9A737-D779-4995-9BE7-37EC55F2387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917384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38500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46119DED-587A-432C-AD18-8E0CB2F9B65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92821963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21917724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286634208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D6203184-22B4-4378-A222-CA94ABE2DBF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0630974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576441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EEA5D5BA-872B-4355-83EB-A5B78764B79C}"/>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9096822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ysClr val="windowText" lastClr="000000"/>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9592F648-99E5-40B1-9B9B-9C72649CC9CD}"/>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141571370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ysClr val="windowText" lastClr="000000"/>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solidFill>
                  <a:sysClr val="windowText" lastClr="000000"/>
                </a:solidFill>
              </a:rPr>
              <a:t>Kontakt</a:t>
            </a:r>
          </a:p>
        </p:txBody>
      </p:sp>
      <p:pic>
        <p:nvPicPr>
          <p:cNvPr id="7" name="Bildobjekt 6" descr="Logo" title="Logo">
            <a:extLst>
              <a:ext uri="{FF2B5EF4-FFF2-40B4-BE49-F238E27FC236}">
                <a16:creationId xmlns:a16="http://schemas.microsoft.com/office/drawing/2014/main" id="{5BA6ACB3-BBE5-4FAA-8FF7-2231C840AD5A}"/>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13957739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BA693D71-CF82-4090-9A53-6DC45B002C2A}"/>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1550633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EFBD8CFB-6F4B-4943-82A0-3D2D11557632}"/>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184994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23801847-364E-481D-BEFB-79E92A5F5313}"/>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390920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4F20E319-DB30-4796-978C-2BC71F947660}"/>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325505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0D85FE9C-D264-4B97-9CFA-119A1001F5D9}"/>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1517286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rgbClr val="3F556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6ACC92B5-1BDF-4704-9287-B20F2D9C9A67}"/>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3582097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D9A01D13-F573-410F-95EB-89C070AE345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191803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4017C5B0-C01B-485D-86E6-6C4DC220E3C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10494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bildnummer 4">
            <a:extLst>
              <a:ext uri="{FF2B5EF4-FFF2-40B4-BE49-F238E27FC236}">
                <a16:creationId xmlns:a16="http://schemas.microsoft.com/office/drawing/2014/main" id="{11367066-0003-486E-9D36-7BD52CC18FD5}"/>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129173336"/>
      </p:ext>
    </p:extLst>
  </p:cSld>
  <p:clrMapOvr>
    <a:masterClrMapping/>
  </p:clrMapOvr>
  <p:hf sldNum="0"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36707458-E911-448C-BEB3-F8379E92F7E3}"/>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605792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1D38D8B2-C65F-4201-A407-88613A6BFBA2}"/>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378497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16C234E0-D861-4D79-8452-31EC89473FF1}"/>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0997299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6B5B6440-2F77-475D-A362-78A9E5233D9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894461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93AC5F17-3D9F-4906-AAE0-3C9CA3C85405}"/>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0606203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164868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14256122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D4E7D1F4-0C5B-4760-ACBA-9D333E89ED7A}"/>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2376253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4529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F9E5C432-7F81-4CBB-AB9E-D526253ED08C}"/>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273564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360000" y="1736728"/>
            <a:ext cx="395856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83202FA7-D00B-430B-9644-C3D052071ACA}"/>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3195060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rgbClr val="3F556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107F0A1F-359B-49FC-B4A4-B4423F836B53}"/>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19626462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rgbClr val="3F556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6CFB483C-3DE4-43B1-BE58-F10B760FF08E}"/>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42550463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EE034447-B413-4A96-BFF8-275EEDDCD05C}"/>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39314486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4525EAC6-4F6F-4D83-913D-CD8D95CD26E4}"/>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7751668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5677FA8E-0D2A-4567-9A9F-90FCB1A8A9D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43799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41315E5-FBCE-4909-BFC7-D1AFC743411D}"/>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0984195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2EB24801-EACC-45A4-B79F-A6B3FCB11B50}"/>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608139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AB04B91C-34DC-4D87-97CE-9A5535BE260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1297509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D4B16CD1-0253-4DF3-90DD-4EFA5F2D7F97}"/>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4819817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2ACCAF9F-22B7-4E66-8AAB-8821CE7DCE52}"/>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637644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8" name="Platshållare för bildnummer 4">
            <a:extLst>
              <a:ext uri="{FF2B5EF4-FFF2-40B4-BE49-F238E27FC236}">
                <a16:creationId xmlns:a16="http://schemas.microsoft.com/office/drawing/2014/main" id="{2C5BF656-B037-4A82-83B8-0AEE3F936C5F}"/>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2654711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248A7F10-EB5E-4013-B0B5-5B0AFAC41AE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9205496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1375275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16336520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B3043FC5-4B35-4949-9667-02AA3B76668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0919930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51152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E8BE9D01-1940-43A8-B8E6-557FC3310459}"/>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956681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5DC1C357-7928-47BE-91A8-F9F10E884B4D}"/>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9279541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7769122D-0D0E-4D0E-BE41-966EEBD570AA}"/>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048879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8FDA208F-AE40-42B0-B5DF-97A867F8D155}"/>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36432646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1BF41A8D-C2E8-4884-A8AC-6110FEF1ED0D}"/>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732017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220CA09E-C6B2-4650-B5E6-F7ED55AA8E9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690059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9080A5C4-839E-4B0F-8949-042E91913E1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7965636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0738AD5B-4426-46C2-844A-90B6F08A9A77}"/>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2422223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4846F14A-34A1-4984-90D5-E2F0EF8F88BE}"/>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15413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37F54EBA-B394-41A2-A11F-C9440E934CB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0082097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26FC345F-E283-4C13-9974-E7FA5663279F}"/>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2195900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10B16C20-8AE2-4C30-97AA-056338F9EE4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6931724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331A970E-D99E-4CA4-8A28-9A0827B3276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15904501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3148016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3374170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9F40AF0B-A266-4304-A5DB-F0044F98C50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57372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6" name="Platshållare för bildnummer 4">
            <a:extLst>
              <a:ext uri="{FF2B5EF4-FFF2-40B4-BE49-F238E27FC236}">
                <a16:creationId xmlns:a16="http://schemas.microsoft.com/office/drawing/2014/main" id="{1C92AEFF-6F6A-4F25-8649-9F54F8933BD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42578451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842648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B538A9E1-F6A4-4DCF-83A2-46320C2668FF}"/>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18202397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F41D9004-B5BE-4924-9EB1-43FCC3AD5DC0}"/>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40454854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0BE5E066-3615-4D7F-B922-8557325BAED8}"/>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10400710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83316F0E-9A23-4F1A-8079-EB91A8151278}"/>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31107109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328A054A-5768-480D-BCF5-A46ED67A1BE9}"/>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13847043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CD510A11-C50E-48E5-A20A-87A31D01547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31090505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7C6A6D05-5C06-406D-B162-FCC2D32F5FB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844813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6915E3C2-F29A-41F2-B41A-D64D9E7E7C5B}"/>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66752681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1083D4E7-C205-4E9D-9C8B-3AFC29227A76}"/>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603151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6" name="Platshållare för bildnummer 4">
            <a:extLst>
              <a:ext uri="{FF2B5EF4-FFF2-40B4-BE49-F238E27FC236}">
                <a16:creationId xmlns:a16="http://schemas.microsoft.com/office/drawing/2014/main" id="{77E2F12D-C440-4800-B279-1AFFDF11E8C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8414416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3F5DEF87-12EE-46F3-8518-6B065A990BE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71630491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8C81B069-DD67-451D-BFA4-51B58F02B3B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75564765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DF54FBE5-8A07-4044-B6DB-18D3A4C3939A}"/>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9616420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44840178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169196443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D6B1AD80-47E2-46F8-A691-DAF5249CC1E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9163221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62990852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83EA2DAC-9D15-4086-9264-8BD3A3164B2E}"/>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62111361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6B302A34-5FFF-4164-94F1-53E604D0386A}"/>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16614159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6716F9A0-0408-498D-A8CB-1CDF58BB069B}"/>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918998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E702B865-CCC0-4EFE-8BC3-233323AAAADA}"/>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81627026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583AFD3A-4DA2-45BC-96EA-EA739707D81B}"/>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43550193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2A50FBF5-CC6A-4369-895D-071D2C2400C1}"/>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73427976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4F800F5C-D6D6-49F0-8BA2-C8858CFE8FE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20115853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96B7B8AD-F5D5-4679-8F2C-6705667D2A6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14279962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7F7D5953-C605-401A-9078-C9A04F4909CE}"/>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80514990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7A0D53F6-2692-4E47-B266-FDD0BD1FD61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03739159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60380F1B-16AA-4B9E-A717-C80696063DC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70337622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2AE88266-69F2-41A0-8841-FA0FA74288C8}"/>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87912252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303B5DAD-8762-4B88-A9AA-D2F6B1B6615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11316002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30532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70071751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286589868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99366705-5350-4D63-94A3-4FF8D67C2F5D}"/>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7761909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33809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3AD68A0B-A515-426E-B759-E877EA367784}"/>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50771792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FD8686CD-9B53-4981-9181-8ABB62838376}"/>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405776157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AEDC51DD-6FF4-4DC2-8011-6E058A4DFDCD}"/>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346054468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33156487-7273-465B-81D4-DE8CC749AAEF}"/>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198665957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585A5634-D1CA-4B81-AE13-6485D8F3B1B1}"/>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04263142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F1EA9422-B26A-4BF9-897E-76944E1BB435}"/>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94570908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B5C14157-D78E-41B7-8006-C1B87D6EC00F}"/>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77465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18"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image" Target="../media/image1.png"/><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18" Type="http://schemas.openxmlformats.org/officeDocument/2006/relationships/image" Target="../media/image1.pn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F79BAF5D-A66A-4C6D-8AC6-45075464C341}"/>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14" name="Platshållare för bildnummer 4">
            <a:extLst>
              <a:ext uri="{FF2B5EF4-FFF2-40B4-BE49-F238E27FC236}">
                <a16:creationId xmlns:a16="http://schemas.microsoft.com/office/drawing/2014/main" id="{38004C28-BE39-48A2-B671-080E964A2201}"/>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58515350"/>
      </p:ext>
    </p:extLst>
  </p:cSld>
  <p:clrMap bg1="lt1" tx1="dk1" bg2="lt2" tx2="dk2" accent1="accent1" accent2="accent2" accent3="accent3" accent4="accent4" accent5="accent5" accent6="accent6" hlink="hlink" folHlink="folHlink"/>
  <p:sldLayoutIdLst>
    <p:sldLayoutId id="2147484436" r:id="rId1"/>
    <p:sldLayoutId id="2147484419" r:id="rId2"/>
    <p:sldLayoutId id="2147484420" r:id="rId3"/>
    <p:sldLayoutId id="2147484421" r:id="rId4"/>
    <p:sldLayoutId id="2147484422" r:id="rId5"/>
    <p:sldLayoutId id="2147484423" r:id="rId6"/>
    <p:sldLayoutId id="2147484424" r:id="rId7"/>
    <p:sldLayoutId id="2147484425" r:id="rId8"/>
    <p:sldLayoutId id="2147484426" r:id="rId9"/>
    <p:sldLayoutId id="2147484427" r:id="rId10"/>
    <p:sldLayoutId id="2147484428" r:id="rId11"/>
    <p:sldLayoutId id="2147484429" r:id="rId12"/>
    <p:sldLayoutId id="2147484433" r:id="rId13"/>
    <p:sldLayoutId id="2147484434" r:id="rId14"/>
    <p:sldLayoutId id="2147484435" r:id="rId15"/>
    <p:sldLayoutId id="2147484430"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6C2096E7-7F9D-45BC-A84B-2BA54FBC2F36}"/>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0CD2F1DC-56E8-4F88-BEC6-612FDA9EC44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817236756"/>
      </p:ext>
    </p:extLst>
  </p:cSld>
  <p:clrMap bg1="lt1" tx1="dk1" bg2="lt2" tx2="dk2" accent1="accent1" accent2="accent2" accent3="accent3" accent4="accent4" accent5="accent5" accent6="accent6" hlink="hlink" folHlink="folHlink"/>
  <p:sldLayoutIdLst>
    <p:sldLayoutId id="2147484579" r:id="rId1"/>
    <p:sldLayoutId id="2147484580" r:id="rId2"/>
    <p:sldLayoutId id="2147484581" r:id="rId3"/>
    <p:sldLayoutId id="2147484582" r:id="rId4"/>
    <p:sldLayoutId id="2147484583" r:id="rId5"/>
    <p:sldLayoutId id="2147484584" r:id="rId6"/>
    <p:sldLayoutId id="2147484585" r:id="rId7"/>
    <p:sldLayoutId id="2147484586" r:id="rId8"/>
    <p:sldLayoutId id="2147484587" r:id="rId9"/>
    <p:sldLayoutId id="2147484588" r:id="rId10"/>
    <p:sldLayoutId id="2147484589" r:id="rId11"/>
    <p:sldLayoutId id="2147484590" r:id="rId12"/>
    <p:sldLayoutId id="2147484591" r:id="rId13"/>
    <p:sldLayoutId id="2147484592" r:id="rId14"/>
    <p:sldLayoutId id="2147484593" r:id="rId15"/>
    <p:sldLayoutId id="2147484594"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26955DC4-AABA-4533-A6EF-AF5EB7B991BD}"/>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6C8024B6-B183-44CF-9D40-5C4AB54DF38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27424981"/>
      </p:ext>
    </p:extLst>
  </p:cSld>
  <p:clrMap bg1="lt1" tx1="dk1" bg2="lt2" tx2="dk2" accent1="accent1" accent2="accent2" accent3="accent3" accent4="accent4" accent5="accent5" accent6="accent6" hlink="hlink" folHlink="folHlink"/>
  <p:sldLayoutIdLst>
    <p:sldLayoutId id="2147484596" r:id="rId1"/>
    <p:sldLayoutId id="2147484597" r:id="rId2"/>
    <p:sldLayoutId id="2147484598" r:id="rId3"/>
    <p:sldLayoutId id="2147484599" r:id="rId4"/>
    <p:sldLayoutId id="2147484600" r:id="rId5"/>
    <p:sldLayoutId id="2147484601" r:id="rId6"/>
    <p:sldLayoutId id="2147484602" r:id="rId7"/>
    <p:sldLayoutId id="2147484603" r:id="rId8"/>
    <p:sldLayoutId id="2147484604" r:id="rId9"/>
    <p:sldLayoutId id="2147484605" r:id="rId10"/>
    <p:sldLayoutId id="2147484606" r:id="rId11"/>
    <p:sldLayoutId id="2147484607" r:id="rId12"/>
    <p:sldLayoutId id="2147484608" r:id="rId13"/>
    <p:sldLayoutId id="2147484609" r:id="rId14"/>
    <p:sldLayoutId id="2147484610" r:id="rId15"/>
    <p:sldLayoutId id="2147484611"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09FD2760-6BAA-46FF-996E-9F66B4B71834}"/>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8C1B493F-36F9-4C0A-B51C-4A4675E13AAF}"/>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639248852"/>
      </p:ext>
    </p:extLst>
  </p:cSld>
  <p:clrMap bg1="lt1" tx1="dk1" bg2="lt2" tx2="dk2" accent1="accent1" accent2="accent2" accent3="accent3" accent4="accent4" accent5="accent5" accent6="accent6" hlink="hlink" folHlink="folHlink"/>
  <p:sldLayoutIdLst>
    <p:sldLayoutId id="2147484613" r:id="rId1"/>
    <p:sldLayoutId id="2147484614" r:id="rId2"/>
    <p:sldLayoutId id="2147484615" r:id="rId3"/>
    <p:sldLayoutId id="2147484616" r:id="rId4"/>
    <p:sldLayoutId id="2147484617" r:id="rId5"/>
    <p:sldLayoutId id="2147484618" r:id="rId6"/>
    <p:sldLayoutId id="2147484619" r:id="rId7"/>
    <p:sldLayoutId id="2147484620" r:id="rId8"/>
    <p:sldLayoutId id="2147484621" r:id="rId9"/>
    <p:sldLayoutId id="2147484622" r:id="rId10"/>
    <p:sldLayoutId id="2147484623" r:id="rId11"/>
    <p:sldLayoutId id="2147484624" r:id="rId12"/>
    <p:sldLayoutId id="2147484625" r:id="rId13"/>
    <p:sldLayoutId id="2147484626" r:id="rId14"/>
    <p:sldLayoutId id="2147484627" r:id="rId15"/>
    <p:sldLayoutId id="2147484628"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F421ED50-CF7F-4063-8494-A87AE620A627}"/>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070D6B8A-8B8A-47EA-B504-B5C2B56E5C5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823300548"/>
      </p:ext>
    </p:extLst>
  </p:cSld>
  <p:clrMap bg1="lt1" tx1="dk1" bg2="lt2" tx2="dk2" accent1="accent1" accent2="accent2" accent3="accent3" accent4="accent4" accent5="accent5" accent6="accent6" hlink="hlink" folHlink="folHlink"/>
  <p:sldLayoutIdLst>
    <p:sldLayoutId id="2147484630" r:id="rId1"/>
    <p:sldLayoutId id="2147484631" r:id="rId2"/>
    <p:sldLayoutId id="2147484632" r:id="rId3"/>
    <p:sldLayoutId id="2147484633" r:id="rId4"/>
    <p:sldLayoutId id="2147484634" r:id="rId5"/>
    <p:sldLayoutId id="2147484635" r:id="rId6"/>
    <p:sldLayoutId id="2147484636" r:id="rId7"/>
    <p:sldLayoutId id="2147484637" r:id="rId8"/>
    <p:sldLayoutId id="2147484638" r:id="rId9"/>
    <p:sldLayoutId id="2147484639" r:id="rId10"/>
    <p:sldLayoutId id="2147484640" r:id="rId11"/>
    <p:sldLayoutId id="2147484641" r:id="rId12"/>
    <p:sldLayoutId id="2147484642" r:id="rId13"/>
    <p:sldLayoutId id="2147484643" r:id="rId14"/>
    <p:sldLayoutId id="2147484644" r:id="rId15"/>
    <p:sldLayoutId id="2147484645"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A8A1EFF4-858C-4FEB-A70A-0A3FFDD2809E}"/>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F2CF5D7E-6222-42CC-B039-5447DE67124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745900263"/>
      </p:ext>
    </p:extLst>
  </p:cSld>
  <p:clrMap bg1="lt1" tx1="dk1" bg2="lt2" tx2="dk2" accent1="accent1" accent2="accent2" accent3="accent3" accent4="accent4" accent5="accent5" accent6="accent6" hlink="hlink" folHlink="folHlink"/>
  <p:sldLayoutIdLst>
    <p:sldLayoutId id="2147484647" r:id="rId1"/>
    <p:sldLayoutId id="2147484648" r:id="rId2"/>
    <p:sldLayoutId id="2147484649" r:id="rId3"/>
    <p:sldLayoutId id="2147484650" r:id="rId4"/>
    <p:sldLayoutId id="2147484651" r:id="rId5"/>
    <p:sldLayoutId id="2147484652" r:id="rId6"/>
    <p:sldLayoutId id="2147484653" r:id="rId7"/>
    <p:sldLayoutId id="2147484654" r:id="rId8"/>
    <p:sldLayoutId id="2147484655" r:id="rId9"/>
    <p:sldLayoutId id="2147484656" r:id="rId10"/>
    <p:sldLayoutId id="2147484657" r:id="rId11"/>
    <p:sldLayoutId id="2147484658" r:id="rId12"/>
    <p:sldLayoutId id="2147484659" r:id="rId13"/>
    <p:sldLayoutId id="2147484660" r:id="rId14"/>
    <p:sldLayoutId id="2147484661" r:id="rId15"/>
    <p:sldLayoutId id="2147484662"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DABC6D15-E133-4876-AFB9-F9597237B38E}"/>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4FDB38E2-C01D-48F1-9486-D94E72A26868}"/>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882891716"/>
      </p:ext>
    </p:extLst>
  </p:cSld>
  <p:clrMap bg1="lt1" tx1="dk1" bg2="lt2" tx2="dk2" accent1="accent1" accent2="accent2" accent3="accent3" accent4="accent4" accent5="accent5" accent6="accent6" hlink="hlink" folHlink="folHlink"/>
  <p:sldLayoutIdLst>
    <p:sldLayoutId id="2147484664" r:id="rId1"/>
    <p:sldLayoutId id="2147484665" r:id="rId2"/>
    <p:sldLayoutId id="2147484666" r:id="rId3"/>
    <p:sldLayoutId id="2147484667" r:id="rId4"/>
    <p:sldLayoutId id="2147484668" r:id="rId5"/>
    <p:sldLayoutId id="2147484669" r:id="rId6"/>
    <p:sldLayoutId id="2147484670" r:id="rId7"/>
    <p:sldLayoutId id="2147484671" r:id="rId8"/>
    <p:sldLayoutId id="2147484672" r:id="rId9"/>
    <p:sldLayoutId id="2147484673" r:id="rId10"/>
    <p:sldLayoutId id="2147484674" r:id="rId11"/>
    <p:sldLayoutId id="2147484675" r:id="rId12"/>
    <p:sldLayoutId id="2147484676" r:id="rId13"/>
    <p:sldLayoutId id="2147484677" r:id="rId14"/>
    <p:sldLayoutId id="2147484678" r:id="rId15"/>
    <p:sldLayoutId id="2147484679"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3F4B7959-9D29-4B1E-936A-D721DA4EB573}"/>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980ECA4C-6D3C-430C-8107-332724047F6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572653601"/>
      </p:ext>
    </p:extLst>
  </p:cSld>
  <p:clrMap bg1="lt1" tx1="dk1" bg2="lt2" tx2="dk2" accent1="accent1" accent2="accent2" accent3="accent3" accent4="accent4" accent5="accent5" accent6="accent6" hlink="hlink" folHlink="folHlink"/>
  <p:sldLayoutIdLst>
    <p:sldLayoutId id="2147484681" r:id="rId1"/>
    <p:sldLayoutId id="2147484682" r:id="rId2"/>
    <p:sldLayoutId id="2147484683" r:id="rId3"/>
    <p:sldLayoutId id="2147484684" r:id="rId4"/>
    <p:sldLayoutId id="2147484685" r:id="rId5"/>
    <p:sldLayoutId id="2147484686" r:id="rId6"/>
    <p:sldLayoutId id="2147484687" r:id="rId7"/>
    <p:sldLayoutId id="2147484688" r:id="rId8"/>
    <p:sldLayoutId id="2147484689" r:id="rId9"/>
    <p:sldLayoutId id="2147484690" r:id="rId10"/>
    <p:sldLayoutId id="2147484691" r:id="rId11"/>
    <p:sldLayoutId id="2147484692" r:id="rId12"/>
    <p:sldLayoutId id="2147484693" r:id="rId13"/>
    <p:sldLayoutId id="2147484694" r:id="rId14"/>
    <p:sldLayoutId id="2147484695" r:id="rId15"/>
    <p:sldLayoutId id="2147484696"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iew.officeapps.live.com/op/view.aspx?src=https%3A%2F%2Fwww4.goteborg.se%2Fprod%2FAldreVardOmsorg%2FLIS%2FVerksamhetshandbok%2FVerksamh.nsf%2F%2FDE721B66D65AD991C125873E00452A0D%2F%24File%2FC12585EC0039DFBAWEBVCNL383.docx%3FOpenElement&amp;wdOrigin=BROWSELIN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view.officeapps.live.com/op/view.aspx?src=https%3A%2F%2Fwww4.goteborg.se%2Fprod%2FAldreVardOmsorg%2FLIS%2FVerksamhetshandbok%2FVerksamh.nsf%2F0%2Fce8de44b2d450ef7c12587f40047d2c2%2F%24FILE%2FRiskobservationer%2520tillbud%2520och%2520arbetsskador.docx&amp;wdOrigin=BROWSELINK" TargetMode="External"/><Relationship Id="rId4" Type="http://schemas.openxmlformats.org/officeDocument/2006/relationships/hyperlink" Target="https://www4.goteborg.se/prod/Stadsledningskontoret/LIS/Verksamhetshandbok/Forfattn.nsf/9848390B27C22D14C125874B0022A06F/$File/C12574360024D6C7WEBVCN3383.pdf?OpenEleme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56287F-6081-435D-9BD0-CBEBE467DAD2}"/>
              </a:ext>
            </a:extLst>
          </p:cNvPr>
          <p:cNvSpPr>
            <a:spLocks noGrp="1"/>
          </p:cNvSpPr>
          <p:nvPr>
            <p:ph type="ctrTitle"/>
          </p:nvPr>
        </p:nvSpPr>
        <p:spPr>
          <a:xfrm>
            <a:off x="812110" y="1958830"/>
            <a:ext cx="7541315" cy="1349829"/>
          </a:xfrm>
        </p:spPr>
        <p:txBody>
          <a:bodyPr/>
          <a:lstStyle/>
          <a:p>
            <a:br>
              <a:rPr lang="sv-SE" dirty="0"/>
            </a:br>
            <a:r>
              <a:rPr lang="sv-SE" dirty="0"/>
              <a:t>Genomgång av rutiner och fysisk arbetsmiljö</a:t>
            </a:r>
          </a:p>
        </p:txBody>
      </p:sp>
      <p:sp>
        <p:nvSpPr>
          <p:cNvPr id="4" name="Platshållare för text 3">
            <a:extLst>
              <a:ext uri="{FF2B5EF4-FFF2-40B4-BE49-F238E27FC236}">
                <a16:creationId xmlns:a16="http://schemas.microsoft.com/office/drawing/2014/main" id="{D7CDA9B6-0236-4250-9E69-E24E89AC7C71}"/>
              </a:ext>
            </a:extLst>
          </p:cNvPr>
          <p:cNvSpPr>
            <a:spLocks noGrp="1"/>
          </p:cNvSpPr>
          <p:nvPr>
            <p:ph type="body" sz="quarter" idx="11"/>
          </p:nvPr>
        </p:nvSpPr>
        <p:spPr>
          <a:xfrm>
            <a:off x="870725" y="4207589"/>
            <a:ext cx="5704252" cy="251417"/>
          </a:xfrm>
        </p:spPr>
        <p:txBody>
          <a:bodyPr/>
          <a:lstStyle/>
          <a:p>
            <a:r>
              <a:rPr lang="sv-SE" dirty="0"/>
              <a:t>Äldre samt vård- och omsorgsförvaltningen</a:t>
            </a:r>
          </a:p>
        </p:txBody>
      </p:sp>
    </p:spTree>
    <p:extLst>
      <p:ext uri="{BB962C8B-B14F-4D97-AF65-F5344CB8AC3E}">
        <p14:creationId xmlns:p14="http://schemas.microsoft.com/office/powerpoint/2010/main" val="2433399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CE5C37-CEFF-4114-A0DC-BF172CED9463}"/>
              </a:ext>
            </a:extLst>
          </p:cNvPr>
          <p:cNvSpPr>
            <a:spLocks noGrp="1"/>
          </p:cNvSpPr>
          <p:nvPr>
            <p:ph type="title"/>
          </p:nvPr>
        </p:nvSpPr>
        <p:spPr>
          <a:xfrm>
            <a:off x="246106" y="384250"/>
            <a:ext cx="7268199" cy="1147968"/>
          </a:xfrm>
        </p:spPr>
        <p:txBody>
          <a:bodyPr/>
          <a:lstStyle/>
          <a:p>
            <a:r>
              <a:rPr lang="sv-SE" dirty="0"/>
              <a:t>Har vi kännedom om våra rutiner ?</a:t>
            </a:r>
          </a:p>
        </p:txBody>
      </p:sp>
      <p:sp>
        <p:nvSpPr>
          <p:cNvPr id="3" name="Platshållare för innehåll 2">
            <a:extLst>
              <a:ext uri="{FF2B5EF4-FFF2-40B4-BE49-F238E27FC236}">
                <a16:creationId xmlns:a16="http://schemas.microsoft.com/office/drawing/2014/main" id="{804AD043-F2DC-4F8E-BD55-C5F8843A7924}"/>
              </a:ext>
            </a:extLst>
          </p:cNvPr>
          <p:cNvSpPr>
            <a:spLocks noGrp="1"/>
          </p:cNvSpPr>
          <p:nvPr>
            <p:ph idx="11"/>
          </p:nvPr>
        </p:nvSpPr>
        <p:spPr/>
        <p:txBody>
          <a:bodyPr vert="horz" lIns="0" tIns="0" rIns="0" bIns="0" rtlCol="0" anchor="t">
            <a:normAutofit/>
          </a:bodyPr>
          <a:lstStyle/>
          <a:p>
            <a:pPr marL="342900" indent="-342900"/>
            <a:r>
              <a:rPr lang="sv-SE" dirty="0">
                <a:cs typeface="Arial"/>
              </a:rPr>
              <a:t>Gå igenom rutinerna på nästa sida och diskutera ifall alla på arbetsplatsen har kännedom om dessa eller om ni behöver planera in ett tillfälle för att gå igenom någon rutin. Ni lägger själva till i listan de aktuella arbetsmiljörutiner som finns hos er och som inte finns med i listan. </a:t>
            </a:r>
          </a:p>
          <a:p>
            <a:pPr marL="342900" indent="-342900"/>
            <a:r>
              <a:rPr lang="sv-SE" dirty="0">
                <a:cs typeface="Arial"/>
              </a:rPr>
              <a:t>Skriv in i handlingsplan ifall det inte finns kännedom om alla rutiner som gäller på arbetsplatsen. Ni skriver då in vilken rutin ni behöver prata mer om och när ni ska göra detta.</a:t>
            </a:r>
          </a:p>
          <a:p>
            <a:pPr marL="342900" indent="-342900"/>
            <a:r>
              <a:rPr lang="sv-SE" dirty="0">
                <a:cs typeface="Arial"/>
              </a:rPr>
              <a:t>Får alla nyanställda information om era aktuella rutiner? Fundera hur denna del fungerar hos er och hur ni säkerställer att nyanställa får denna information.</a:t>
            </a:r>
          </a:p>
        </p:txBody>
      </p:sp>
    </p:spTree>
    <p:extLst>
      <p:ext uri="{BB962C8B-B14F-4D97-AF65-F5344CB8AC3E}">
        <p14:creationId xmlns:p14="http://schemas.microsoft.com/office/powerpoint/2010/main" val="269991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8F21C8-BE73-440C-8783-03843B3BB501}"/>
              </a:ext>
            </a:extLst>
          </p:cNvPr>
          <p:cNvSpPr>
            <a:spLocks noGrp="1"/>
          </p:cNvSpPr>
          <p:nvPr>
            <p:ph type="title"/>
          </p:nvPr>
        </p:nvSpPr>
        <p:spPr/>
        <p:txBody>
          <a:bodyPr/>
          <a:lstStyle/>
          <a:p>
            <a:r>
              <a:rPr lang="sv-SE" dirty="0"/>
              <a:t>Rutiner- arbetsmiljö</a:t>
            </a:r>
            <a:br>
              <a:rPr lang="sv-SE" dirty="0"/>
            </a:br>
            <a:endParaRPr lang="sv-SE" dirty="0"/>
          </a:p>
        </p:txBody>
      </p:sp>
      <p:graphicFrame>
        <p:nvGraphicFramePr>
          <p:cNvPr id="7" name="Tabell 7">
            <a:extLst>
              <a:ext uri="{FF2B5EF4-FFF2-40B4-BE49-F238E27FC236}">
                <a16:creationId xmlns:a16="http://schemas.microsoft.com/office/drawing/2014/main" id="{68926DED-A929-439F-BF80-D711291D7669}"/>
              </a:ext>
            </a:extLst>
          </p:cNvPr>
          <p:cNvGraphicFramePr>
            <a:graphicFrameLocks noGrp="1"/>
          </p:cNvGraphicFramePr>
          <p:nvPr>
            <p:ph idx="11"/>
            <p:extLst>
              <p:ext uri="{D42A27DB-BD31-4B8C-83A1-F6EECF244321}">
                <p14:modId xmlns:p14="http://schemas.microsoft.com/office/powerpoint/2010/main" val="2638075406"/>
              </p:ext>
            </p:extLst>
          </p:nvPr>
        </p:nvGraphicFramePr>
        <p:xfrm>
          <a:off x="359998" y="1144620"/>
          <a:ext cx="8485422" cy="5461823"/>
        </p:xfrm>
        <a:graphic>
          <a:graphicData uri="http://schemas.openxmlformats.org/drawingml/2006/table">
            <a:tbl>
              <a:tblPr firstRow="1" bandRow="1">
                <a:tableStyleId>{5C22544A-7EE6-4342-B048-85BDC9FD1C3A}</a:tableStyleId>
              </a:tblPr>
              <a:tblGrid>
                <a:gridCol w="3152708">
                  <a:extLst>
                    <a:ext uri="{9D8B030D-6E8A-4147-A177-3AD203B41FA5}">
                      <a16:colId xmlns:a16="http://schemas.microsoft.com/office/drawing/2014/main" val="2590814985"/>
                    </a:ext>
                  </a:extLst>
                </a:gridCol>
                <a:gridCol w="2070633">
                  <a:extLst>
                    <a:ext uri="{9D8B030D-6E8A-4147-A177-3AD203B41FA5}">
                      <a16:colId xmlns:a16="http://schemas.microsoft.com/office/drawing/2014/main" val="4289518182"/>
                    </a:ext>
                  </a:extLst>
                </a:gridCol>
                <a:gridCol w="1362611">
                  <a:extLst>
                    <a:ext uri="{9D8B030D-6E8A-4147-A177-3AD203B41FA5}">
                      <a16:colId xmlns:a16="http://schemas.microsoft.com/office/drawing/2014/main" val="3614623644"/>
                    </a:ext>
                  </a:extLst>
                </a:gridCol>
                <a:gridCol w="1899470">
                  <a:extLst>
                    <a:ext uri="{9D8B030D-6E8A-4147-A177-3AD203B41FA5}">
                      <a16:colId xmlns:a16="http://schemas.microsoft.com/office/drawing/2014/main" val="204957924"/>
                    </a:ext>
                  </a:extLst>
                </a:gridCol>
              </a:tblGrid>
              <a:tr h="633520">
                <a:tc>
                  <a:txBody>
                    <a:bodyPr/>
                    <a:lstStyle/>
                    <a:p>
                      <a:r>
                        <a:rPr lang="sv-SE" dirty="0"/>
                        <a:t>Rutiner</a:t>
                      </a:r>
                    </a:p>
                  </a:txBody>
                  <a:tcPr/>
                </a:tc>
                <a:tc>
                  <a:txBody>
                    <a:bodyPr/>
                    <a:lstStyle/>
                    <a:p>
                      <a:r>
                        <a:rPr lang="sv-SE" dirty="0"/>
                        <a:t>Har kännedom om</a:t>
                      </a:r>
                    </a:p>
                  </a:txBody>
                  <a:tcPr/>
                </a:tc>
                <a:tc>
                  <a:txBody>
                    <a:bodyPr/>
                    <a:lstStyle/>
                    <a:p>
                      <a:r>
                        <a:rPr lang="sv-SE" dirty="0"/>
                        <a:t>Ej aktuell</a:t>
                      </a:r>
                    </a:p>
                  </a:txBody>
                  <a:tcPr/>
                </a:tc>
                <a:tc>
                  <a:txBody>
                    <a:bodyPr/>
                    <a:lstStyle/>
                    <a:p>
                      <a:r>
                        <a:rPr lang="sv-SE" dirty="0"/>
                        <a:t>Till handlingsplan</a:t>
                      </a:r>
                    </a:p>
                  </a:txBody>
                  <a:tcPr/>
                </a:tc>
                <a:extLst>
                  <a:ext uri="{0D108BD9-81ED-4DB2-BD59-A6C34878D82A}">
                    <a16:rowId xmlns:a16="http://schemas.microsoft.com/office/drawing/2014/main" val="3502942352"/>
                  </a:ext>
                </a:extLst>
              </a:tr>
              <a:tr h="301676">
                <a:tc>
                  <a:txBody>
                    <a:bodyPr/>
                    <a:lstStyle/>
                    <a:p>
                      <a:r>
                        <a:rPr lang="sv-SE" sz="1400" dirty="0">
                          <a:hlinkClick r:id="rId3"/>
                        </a:rPr>
                        <a:t>Hot och våld</a:t>
                      </a:r>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2489461448"/>
                  </a:ext>
                </a:extLst>
              </a:tr>
              <a:tr h="301676">
                <a:tc>
                  <a:txBody>
                    <a:bodyPr/>
                    <a:lstStyle/>
                    <a:p>
                      <a:r>
                        <a:rPr lang="sv-SE" sz="1400" dirty="0"/>
                        <a:t>Anmälan av sjukfrånvaro</a:t>
                      </a:r>
                    </a:p>
                  </a:txBody>
                  <a:tcPr/>
                </a:tc>
                <a:tc>
                  <a:txBody>
                    <a:bodyPr/>
                    <a:lstStyle/>
                    <a:p>
                      <a:endParaRPr lang="sv-SE" sz="1400" dirty="0"/>
                    </a:p>
                  </a:txBody>
                  <a:tcPr/>
                </a:tc>
                <a:tc>
                  <a:txBody>
                    <a:bodyPr/>
                    <a:lstStyle/>
                    <a:p>
                      <a:endParaRPr lang="sv-SE" sz="1400"/>
                    </a:p>
                  </a:txBody>
                  <a:tcPr/>
                </a:tc>
                <a:tc>
                  <a:txBody>
                    <a:bodyPr/>
                    <a:lstStyle/>
                    <a:p>
                      <a:endParaRPr lang="sv-SE" sz="1400"/>
                    </a:p>
                  </a:txBody>
                  <a:tcPr/>
                </a:tc>
                <a:extLst>
                  <a:ext uri="{0D108BD9-81ED-4DB2-BD59-A6C34878D82A}">
                    <a16:rowId xmlns:a16="http://schemas.microsoft.com/office/drawing/2014/main" val="690888654"/>
                  </a:ext>
                </a:extLst>
              </a:tr>
              <a:tr h="301676">
                <a:tc>
                  <a:txBody>
                    <a:bodyPr/>
                    <a:lstStyle/>
                    <a:p>
                      <a:r>
                        <a:rPr lang="sv-SE" sz="1400" dirty="0"/>
                        <a:t>Kemikaliehantering</a:t>
                      </a:r>
                    </a:p>
                  </a:txBody>
                  <a:tcPr/>
                </a:tc>
                <a:tc>
                  <a:txBody>
                    <a:bodyPr/>
                    <a:lstStyle/>
                    <a:p>
                      <a:endParaRPr lang="sv-SE" sz="1400" dirty="0"/>
                    </a:p>
                  </a:txBody>
                  <a:tcPr/>
                </a:tc>
                <a:tc>
                  <a:txBody>
                    <a:bodyPr/>
                    <a:lstStyle/>
                    <a:p>
                      <a:endParaRPr lang="sv-SE" sz="1400"/>
                    </a:p>
                  </a:txBody>
                  <a:tcPr/>
                </a:tc>
                <a:tc>
                  <a:txBody>
                    <a:bodyPr/>
                    <a:lstStyle/>
                    <a:p>
                      <a:endParaRPr lang="sv-SE" sz="1400"/>
                    </a:p>
                  </a:txBody>
                  <a:tcPr/>
                </a:tc>
                <a:extLst>
                  <a:ext uri="{0D108BD9-81ED-4DB2-BD59-A6C34878D82A}">
                    <a16:rowId xmlns:a16="http://schemas.microsoft.com/office/drawing/2014/main" val="2338553579"/>
                  </a:ext>
                </a:extLst>
              </a:tr>
              <a:tr h="935196">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400" b="0" dirty="0">
                          <a:hlinkClick r:id="rId4"/>
                        </a:rPr>
                        <a:t>Göteborgs stads rutin kränkande särbehandling, trakasserier, sexuella trakasserier och repressalier i arbetslivet</a:t>
                      </a:r>
                      <a:endParaRPr lang="sv-SE" sz="1400" b="0" dirty="0">
                        <a:cs typeface="Arial" panose="020B0604020202020204"/>
                      </a:endParaRPr>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1514643156"/>
                  </a:ext>
                </a:extLst>
              </a:tr>
              <a:tr h="512849">
                <a:tc>
                  <a:txBody>
                    <a:bodyPr/>
                    <a:lstStyle/>
                    <a:p>
                      <a:r>
                        <a:rPr lang="sv-SE" sz="1400" dirty="0">
                          <a:hlinkClick r:id="rId5"/>
                        </a:rPr>
                        <a:t>Riskobservationer, tillbud och arbetsskador</a:t>
                      </a:r>
                      <a:endParaRPr lang="sv-SE" sz="1400" dirty="0"/>
                    </a:p>
                  </a:txBody>
                  <a:tcPr/>
                </a:tc>
                <a:tc>
                  <a:txBody>
                    <a:bodyPr/>
                    <a:lstStyle/>
                    <a:p>
                      <a:endParaRPr lang="sv-SE" sz="1400"/>
                    </a:p>
                  </a:txBody>
                  <a:tcPr/>
                </a:tc>
                <a:tc>
                  <a:txBody>
                    <a:bodyPr/>
                    <a:lstStyle/>
                    <a:p>
                      <a:endParaRPr lang="sv-SE" sz="1400"/>
                    </a:p>
                  </a:txBody>
                  <a:tcPr/>
                </a:tc>
                <a:tc>
                  <a:txBody>
                    <a:bodyPr/>
                    <a:lstStyle/>
                    <a:p>
                      <a:endParaRPr lang="sv-SE" sz="1400" dirty="0"/>
                    </a:p>
                  </a:txBody>
                  <a:tcPr/>
                </a:tc>
                <a:extLst>
                  <a:ext uri="{0D108BD9-81ED-4DB2-BD59-A6C34878D82A}">
                    <a16:rowId xmlns:a16="http://schemas.microsoft.com/office/drawing/2014/main" val="2936737090"/>
                  </a:ext>
                </a:extLst>
              </a:tr>
              <a:tr h="301676">
                <a:tc>
                  <a:txBody>
                    <a:bodyPr/>
                    <a:lstStyle/>
                    <a:p>
                      <a:r>
                        <a:rPr lang="sv-SE" sz="1400" dirty="0"/>
                        <a:t>Systematiskt brandskyddsarbete</a:t>
                      </a:r>
                    </a:p>
                  </a:txBody>
                  <a:tcPr/>
                </a:tc>
                <a:tc>
                  <a:txBody>
                    <a:bodyPr/>
                    <a:lstStyle/>
                    <a:p>
                      <a:endParaRPr lang="sv-SE" sz="1400" dirty="0"/>
                    </a:p>
                  </a:txBody>
                  <a:tcPr/>
                </a:tc>
                <a:tc>
                  <a:txBody>
                    <a:bodyPr/>
                    <a:lstStyle/>
                    <a:p>
                      <a:endParaRPr lang="sv-SE" sz="1400"/>
                    </a:p>
                  </a:txBody>
                  <a:tcPr/>
                </a:tc>
                <a:tc>
                  <a:txBody>
                    <a:bodyPr/>
                    <a:lstStyle/>
                    <a:p>
                      <a:endParaRPr lang="sv-SE" sz="1400" dirty="0"/>
                    </a:p>
                  </a:txBody>
                  <a:tcPr/>
                </a:tc>
                <a:extLst>
                  <a:ext uri="{0D108BD9-81ED-4DB2-BD59-A6C34878D82A}">
                    <a16:rowId xmlns:a16="http://schemas.microsoft.com/office/drawing/2014/main" val="1445096957"/>
                  </a:ext>
                </a:extLst>
              </a:tr>
              <a:tr h="301676">
                <a:tc>
                  <a:txBody>
                    <a:bodyPr/>
                    <a:lstStyle/>
                    <a:p>
                      <a:endParaRPr lang="sv-SE" sz="1400" dirty="0"/>
                    </a:p>
                  </a:txBody>
                  <a:tcPr/>
                </a:tc>
                <a:tc>
                  <a:txBody>
                    <a:bodyPr/>
                    <a:lstStyle/>
                    <a:p>
                      <a:endParaRPr lang="sv-SE" sz="1400"/>
                    </a:p>
                  </a:txBody>
                  <a:tcPr/>
                </a:tc>
                <a:tc>
                  <a:txBody>
                    <a:bodyPr/>
                    <a:lstStyle/>
                    <a:p>
                      <a:endParaRPr lang="sv-SE" sz="1400"/>
                    </a:p>
                  </a:txBody>
                  <a:tcPr/>
                </a:tc>
                <a:tc>
                  <a:txBody>
                    <a:bodyPr/>
                    <a:lstStyle/>
                    <a:p>
                      <a:endParaRPr lang="sv-SE" sz="1400" dirty="0"/>
                    </a:p>
                  </a:txBody>
                  <a:tcPr/>
                </a:tc>
                <a:extLst>
                  <a:ext uri="{0D108BD9-81ED-4DB2-BD59-A6C34878D82A}">
                    <a16:rowId xmlns:a16="http://schemas.microsoft.com/office/drawing/2014/main" val="136585709"/>
                  </a:ext>
                </a:extLst>
              </a:tr>
              <a:tr h="301676">
                <a:tc>
                  <a:txBody>
                    <a:bodyPr/>
                    <a:lstStyle/>
                    <a:p>
                      <a:endParaRPr lang="sv-SE" sz="1400" dirty="0"/>
                    </a:p>
                  </a:txBody>
                  <a:tcPr/>
                </a:tc>
                <a:tc>
                  <a:txBody>
                    <a:bodyPr/>
                    <a:lstStyle/>
                    <a:p>
                      <a:endParaRPr lang="sv-SE" sz="1400"/>
                    </a:p>
                  </a:txBody>
                  <a:tcPr/>
                </a:tc>
                <a:tc>
                  <a:txBody>
                    <a:bodyPr/>
                    <a:lstStyle/>
                    <a:p>
                      <a:endParaRPr lang="sv-SE" sz="1400"/>
                    </a:p>
                  </a:txBody>
                  <a:tcPr/>
                </a:tc>
                <a:tc>
                  <a:txBody>
                    <a:bodyPr/>
                    <a:lstStyle/>
                    <a:p>
                      <a:endParaRPr lang="sv-SE" sz="1400" dirty="0"/>
                    </a:p>
                  </a:txBody>
                  <a:tcPr/>
                </a:tc>
                <a:extLst>
                  <a:ext uri="{0D108BD9-81ED-4DB2-BD59-A6C34878D82A}">
                    <a16:rowId xmlns:a16="http://schemas.microsoft.com/office/drawing/2014/main" val="1454112022"/>
                  </a:ext>
                </a:extLst>
              </a:tr>
              <a:tr h="301676">
                <a:tc>
                  <a:txBody>
                    <a:bodyPr/>
                    <a:lstStyle/>
                    <a:p>
                      <a:endParaRPr lang="sv-SE" sz="1400" dirty="0"/>
                    </a:p>
                  </a:txBody>
                  <a:tcPr/>
                </a:tc>
                <a:tc>
                  <a:txBody>
                    <a:bodyPr/>
                    <a:lstStyle/>
                    <a:p>
                      <a:endParaRPr lang="sv-SE" sz="1400"/>
                    </a:p>
                  </a:txBody>
                  <a:tcPr/>
                </a:tc>
                <a:tc>
                  <a:txBody>
                    <a:bodyPr/>
                    <a:lstStyle/>
                    <a:p>
                      <a:endParaRPr lang="sv-SE" sz="1400"/>
                    </a:p>
                  </a:txBody>
                  <a:tcPr/>
                </a:tc>
                <a:tc>
                  <a:txBody>
                    <a:bodyPr/>
                    <a:lstStyle/>
                    <a:p>
                      <a:endParaRPr lang="sv-SE" sz="1400" dirty="0"/>
                    </a:p>
                  </a:txBody>
                  <a:tcPr/>
                </a:tc>
                <a:extLst>
                  <a:ext uri="{0D108BD9-81ED-4DB2-BD59-A6C34878D82A}">
                    <a16:rowId xmlns:a16="http://schemas.microsoft.com/office/drawing/2014/main" val="1885914403"/>
                  </a:ext>
                </a:extLst>
              </a:tr>
              <a:tr h="301676">
                <a:tc>
                  <a:txBody>
                    <a:bodyPr/>
                    <a:lstStyle/>
                    <a:p>
                      <a:endParaRPr lang="sv-SE" sz="1400" dirty="0"/>
                    </a:p>
                  </a:txBody>
                  <a:tcPr/>
                </a:tc>
                <a:tc>
                  <a:txBody>
                    <a:bodyPr/>
                    <a:lstStyle/>
                    <a:p>
                      <a:endParaRPr lang="sv-SE" sz="1400"/>
                    </a:p>
                  </a:txBody>
                  <a:tcPr/>
                </a:tc>
                <a:tc>
                  <a:txBody>
                    <a:bodyPr/>
                    <a:lstStyle/>
                    <a:p>
                      <a:endParaRPr lang="sv-SE" sz="1400"/>
                    </a:p>
                  </a:txBody>
                  <a:tcPr/>
                </a:tc>
                <a:tc>
                  <a:txBody>
                    <a:bodyPr/>
                    <a:lstStyle/>
                    <a:p>
                      <a:endParaRPr lang="sv-SE" sz="1400" dirty="0"/>
                    </a:p>
                  </a:txBody>
                  <a:tcPr/>
                </a:tc>
                <a:extLst>
                  <a:ext uri="{0D108BD9-81ED-4DB2-BD59-A6C34878D82A}">
                    <a16:rowId xmlns:a16="http://schemas.microsoft.com/office/drawing/2014/main" val="2854422408"/>
                  </a:ext>
                </a:extLst>
              </a:tr>
              <a:tr h="310703">
                <a:tc>
                  <a:txBody>
                    <a:bodyPr/>
                    <a:lstStyle/>
                    <a:p>
                      <a:endParaRPr lang="sv-SE" sz="1400" dirty="0"/>
                    </a:p>
                  </a:txBody>
                  <a:tcPr/>
                </a:tc>
                <a:tc>
                  <a:txBody>
                    <a:bodyPr/>
                    <a:lstStyle/>
                    <a:p>
                      <a:endParaRPr lang="sv-SE" sz="1400"/>
                    </a:p>
                  </a:txBody>
                  <a:tcPr/>
                </a:tc>
                <a:tc>
                  <a:txBody>
                    <a:bodyPr/>
                    <a:lstStyle/>
                    <a:p>
                      <a:endParaRPr lang="sv-SE" sz="1400"/>
                    </a:p>
                  </a:txBody>
                  <a:tcPr/>
                </a:tc>
                <a:tc>
                  <a:txBody>
                    <a:bodyPr/>
                    <a:lstStyle/>
                    <a:p>
                      <a:endParaRPr lang="sv-SE" sz="1400" dirty="0"/>
                    </a:p>
                  </a:txBody>
                  <a:tcPr/>
                </a:tc>
                <a:extLst>
                  <a:ext uri="{0D108BD9-81ED-4DB2-BD59-A6C34878D82A}">
                    <a16:rowId xmlns:a16="http://schemas.microsoft.com/office/drawing/2014/main" val="1127201191"/>
                  </a:ext>
                </a:extLst>
              </a:tr>
              <a:tr h="301676">
                <a:tc>
                  <a:txBody>
                    <a:bodyPr/>
                    <a:lstStyle/>
                    <a:p>
                      <a:endParaRPr lang="sv-SE" sz="1400" dirty="0"/>
                    </a:p>
                  </a:txBody>
                  <a:tcPr/>
                </a:tc>
                <a:tc>
                  <a:txBody>
                    <a:bodyPr/>
                    <a:lstStyle/>
                    <a:p>
                      <a:endParaRPr lang="sv-SE" sz="1400"/>
                    </a:p>
                  </a:txBody>
                  <a:tcPr/>
                </a:tc>
                <a:tc>
                  <a:txBody>
                    <a:bodyPr/>
                    <a:lstStyle/>
                    <a:p>
                      <a:endParaRPr lang="sv-SE" sz="1400"/>
                    </a:p>
                  </a:txBody>
                  <a:tcPr/>
                </a:tc>
                <a:tc>
                  <a:txBody>
                    <a:bodyPr/>
                    <a:lstStyle/>
                    <a:p>
                      <a:endParaRPr lang="sv-SE" sz="1400" dirty="0"/>
                    </a:p>
                  </a:txBody>
                  <a:tcPr/>
                </a:tc>
                <a:extLst>
                  <a:ext uri="{0D108BD9-81ED-4DB2-BD59-A6C34878D82A}">
                    <a16:rowId xmlns:a16="http://schemas.microsoft.com/office/drawing/2014/main" val="3184093417"/>
                  </a:ext>
                </a:extLst>
              </a:tr>
              <a:tr h="301676">
                <a:tc>
                  <a:txBody>
                    <a:bodyPr/>
                    <a:lstStyle/>
                    <a:p>
                      <a:endParaRPr lang="sv-SE" sz="1400" dirty="0"/>
                    </a:p>
                  </a:txBody>
                  <a:tcPr/>
                </a:tc>
                <a:tc>
                  <a:txBody>
                    <a:bodyPr/>
                    <a:lstStyle/>
                    <a:p>
                      <a:endParaRPr lang="sv-SE" sz="1400"/>
                    </a:p>
                  </a:txBody>
                  <a:tcPr/>
                </a:tc>
                <a:tc>
                  <a:txBody>
                    <a:bodyPr/>
                    <a:lstStyle/>
                    <a:p>
                      <a:endParaRPr lang="sv-SE" sz="1400"/>
                    </a:p>
                  </a:txBody>
                  <a:tcPr/>
                </a:tc>
                <a:tc>
                  <a:txBody>
                    <a:bodyPr/>
                    <a:lstStyle/>
                    <a:p>
                      <a:endParaRPr lang="sv-SE" sz="1400" dirty="0"/>
                    </a:p>
                  </a:txBody>
                  <a:tcPr/>
                </a:tc>
                <a:extLst>
                  <a:ext uri="{0D108BD9-81ED-4DB2-BD59-A6C34878D82A}">
                    <a16:rowId xmlns:a16="http://schemas.microsoft.com/office/drawing/2014/main" val="198005776"/>
                  </a:ext>
                </a:extLst>
              </a:tr>
            </a:tbl>
          </a:graphicData>
        </a:graphic>
      </p:graphicFrame>
    </p:spTree>
    <p:extLst>
      <p:ext uri="{BB962C8B-B14F-4D97-AF65-F5344CB8AC3E}">
        <p14:creationId xmlns:p14="http://schemas.microsoft.com/office/powerpoint/2010/main" val="3165473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EA5DEF-0716-A80B-6EBE-9D04E266A3AC}"/>
              </a:ext>
            </a:extLst>
          </p:cNvPr>
          <p:cNvSpPr>
            <a:spLocks noGrp="1"/>
          </p:cNvSpPr>
          <p:nvPr>
            <p:ph type="title"/>
          </p:nvPr>
        </p:nvSpPr>
        <p:spPr/>
        <p:txBody>
          <a:bodyPr/>
          <a:lstStyle/>
          <a:p>
            <a:r>
              <a:rPr lang="sv-SE" dirty="0"/>
              <a:t>Fysisk och digital arbetsmiljö och frågor om hot </a:t>
            </a:r>
            <a:r>
              <a:rPr lang="sv-SE"/>
              <a:t>o våld</a:t>
            </a:r>
            <a:endParaRPr lang="sv-SE" dirty="0"/>
          </a:p>
        </p:txBody>
      </p:sp>
      <p:sp>
        <p:nvSpPr>
          <p:cNvPr id="3" name="Platshållare för innehåll 2">
            <a:extLst>
              <a:ext uri="{FF2B5EF4-FFF2-40B4-BE49-F238E27FC236}">
                <a16:creationId xmlns:a16="http://schemas.microsoft.com/office/drawing/2014/main" id="{8B59AA7C-73C3-615F-8042-114211DB3C5C}"/>
              </a:ext>
            </a:extLst>
          </p:cNvPr>
          <p:cNvSpPr>
            <a:spLocks noGrp="1"/>
          </p:cNvSpPr>
          <p:nvPr>
            <p:ph idx="11"/>
          </p:nvPr>
        </p:nvSpPr>
        <p:spPr/>
        <p:txBody>
          <a:bodyPr vert="horz" lIns="0" tIns="0" rIns="0" bIns="0" rtlCol="0" anchor="t">
            <a:normAutofit/>
          </a:bodyPr>
          <a:lstStyle/>
          <a:p>
            <a:pPr marL="229870" indent="-229870"/>
            <a:r>
              <a:rPr lang="sv-SE" dirty="0">
                <a:cs typeface="Arial"/>
              </a:rPr>
              <a:t>Ni kan använda checklistan fysisk arbetsmiljö som finns i er </a:t>
            </a:r>
            <a:r>
              <a:rPr lang="sv-SE" dirty="0" err="1">
                <a:cs typeface="Arial"/>
              </a:rPr>
              <a:t>stratsys</a:t>
            </a:r>
            <a:r>
              <a:rPr lang="sv-SE" dirty="0">
                <a:cs typeface="Arial"/>
              </a:rPr>
              <a:t> rapport under rubrik 2.2. eller använda er av annan checklista ifall ni själva har en som passar er verksamhet bättre, och prata om den på APT. Ni svarar endast på de frågor som är aktuella för er verksamhet och hoppar över det som inte är aktuellt hos er. </a:t>
            </a:r>
          </a:p>
          <a:p>
            <a:pPr marL="229870" indent="-229870"/>
            <a:r>
              <a:rPr lang="sv-SE" dirty="0">
                <a:cs typeface="Arial"/>
              </a:rPr>
              <a:t>Checklistan innehåller förutom frågor om fysisk arbetsmiljö även frågor om digital arbetsmiljö och om hot och våld.</a:t>
            </a:r>
          </a:p>
        </p:txBody>
      </p:sp>
    </p:spTree>
    <p:extLst>
      <p:ext uri="{BB962C8B-B14F-4D97-AF65-F5344CB8AC3E}">
        <p14:creationId xmlns:p14="http://schemas.microsoft.com/office/powerpoint/2010/main" val="695276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CE5C37-CEFF-4114-A0DC-BF172CED9463}"/>
              </a:ext>
            </a:extLst>
          </p:cNvPr>
          <p:cNvSpPr>
            <a:spLocks noGrp="1"/>
          </p:cNvSpPr>
          <p:nvPr>
            <p:ph type="title"/>
          </p:nvPr>
        </p:nvSpPr>
        <p:spPr>
          <a:xfrm>
            <a:off x="359999" y="384250"/>
            <a:ext cx="6877709" cy="1147968"/>
          </a:xfrm>
        </p:spPr>
        <p:txBody>
          <a:bodyPr anchor="ctr">
            <a:normAutofit/>
          </a:bodyPr>
          <a:lstStyle/>
          <a:p>
            <a:r>
              <a:rPr lang="sv-SE" dirty="0"/>
              <a:t>Frisk- och riskfaktorer</a:t>
            </a:r>
          </a:p>
        </p:txBody>
      </p:sp>
      <p:sp>
        <p:nvSpPr>
          <p:cNvPr id="3" name="Platshållare för innehåll 2">
            <a:extLst>
              <a:ext uri="{FF2B5EF4-FFF2-40B4-BE49-F238E27FC236}">
                <a16:creationId xmlns:a16="http://schemas.microsoft.com/office/drawing/2014/main" id="{804AD043-F2DC-4F8E-BD55-C5F8843A7924}"/>
              </a:ext>
            </a:extLst>
          </p:cNvPr>
          <p:cNvSpPr>
            <a:spLocks noGrp="1"/>
          </p:cNvSpPr>
          <p:nvPr>
            <p:ph sz="half" idx="1"/>
          </p:nvPr>
        </p:nvSpPr>
        <p:spPr>
          <a:xfrm>
            <a:off x="360000" y="1736728"/>
            <a:ext cx="3958560" cy="4194629"/>
          </a:xfrm>
        </p:spPr>
        <p:txBody>
          <a:bodyPr vert="horz" lIns="0" tIns="0" rIns="0" bIns="0" rtlCol="0">
            <a:normAutofit/>
          </a:bodyPr>
          <a:lstStyle/>
          <a:p>
            <a:pPr marL="0" indent="0">
              <a:buNone/>
            </a:pPr>
            <a:endParaRPr lang="sv-SE" dirty="0"/>
          </a:p>
          <a:p>
            <a:pPr marL="229870" indent="-229870"/>
            <a:r>
              <a:rPr lang="sv-SE" dirty="0"/>
              <a:t>Skriv in era frisk- och riskfaktorer i er handlingsplan i </a:t>
            </a:r>
            <a:r>
              <a:rPr lang="sv-SE" dirty="0" err="1"/>
              <a:t>Stratsys</a:t>
            </a:r>
            <a:r>
              <a:rPr lang="sv-SE" dirty="0"/>
              <a:t>.</a:t>
            </a:r>
          </a:p>
          <a:p>
            <a:pPr marL="0" indent="0">
              <a:buNone/>
            </a:pPr>
            <a:endParaRPr lang="sv-SE" dirty="0"/>
          </a:p>
        </p:txBody>
      </p:sp>
      <p:pic>
        <p:nvPicPr>
          <p:cNvPr id="6" name="Picture 4" descr="En bild som visar text&#10;&#10;Automatiskt genererad beskrivning">
            <a:extLst>
              <a:ext uri="{FF2B5EF4-FFF2-40B4-BE49-F238E27FC236}">
                <a16:creationId xmlns:a16="http://schemas.microsoft.com/office/drawing/2014/main" id="{7E41E612-8D23-4396-A712-72FB885033D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25734" y="2512969"/>
            <a:ext cx="3958273" cy="2642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64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C1595915-490D-486D-9F5C-7BBBAD6F7D62}"/>
              </a:ext>
            </a:extLst>
          </p:cNvPr>
          <p:cNvSpPr>
            <a:spLocks noGrp="1"/>
          </p:cNvSpPr>
          <p:nvPr>
            <p:ph type="body" sz="quarter" idx="11"/>
          </p:nvPr>
        </p:nvSpPr>
        <p:spPr/>
        <p:txBody>
          <a:bodyPr/>
          <a:lstStyle/>
          <a:p>
            <a:endParaRPr lang="sv-SE"/>
          </a:p>
        </p:txBody>
      </p:sp>
    </p:spTree>
    <p:extLst>
      <p:ext uri="{BB962C8B-B14F-4D97-AF65-F5344CB8AC3E}">
        <p14:creationId xmlns:p14="http://schemas.microsoft.com/office/powerpoint/2010/main" val="4224588477"/>
      </p:ext>
    </p:extLst>
  </p:cSld>
  <p:clrMapOvr>
    <a:masterClrMapping/>
  </p:clrMapOvr>
</p:sld>
</file>

<file path=ppt/theme/theme1.xml><?xml version="1.0" encoding="utf-8"?>
<a:theme xmlns:a="http://schemas.openxmlformats.org/drawingml/2006/main" name="Göteborgs Stad – 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31F122D0-9E5F-4ED2-8BE9-2758A3B4EAA7}"/>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0D27010C-709E-4DCA-92EF-E7C06F253202}"/>
    </a:ext>
  </a:extLst>
</a:theme>
</file>

<file path=ppt/theme/theme3.xml><?xml version="1.0" encoding="utf-8"?>
<a:theme xmlns:a="http://schemas.openxmlformats.org/drawingml/2006/main" name="Göteborgs Stad – Röd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82CEE9C0-64C6-4EAA-81FE-27BB8451A921}"/>
    </a:ext>
  </a:extLst>
</a:theme>
</file>

<file path=ppt/theme/theme4.xml><?xml version="1.0" encoding="utf-8"?>
<a:theme xmlns:a="http://schemas.openxmlformats.org/drawingml/2006/main" name="Göteborgs Stad – Turkos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746F36C6-1168-4068-A0E5-BE04496A2D14}"/>
    </a:ext>
  </a:extLst>
</a:theme>
</file>

<file path=ppt/theme/theme5.xml><?xml version="1.0" encoding="utf-8"?>
<a:theme xmlns:a="http://schemas.openxmlformats.org/drawingml/2006/main" name="Göteborgs Stad – Ros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8557DA96-036C-40F1-95FB-BBD5136B58D2}"/>
    </a:ext>
  </a:extLst>
</a:theme>
</file>

<file path=ppt/theme/theme6.xml><?xml version="1.0" encoding="utf-8"?>
<a:theme xmlns:a="http://schemas.openxmlformats.org/drawingml/2006/main" name="Göteborgs Stad – Grön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B6D5193B-E8D7-46F2-90CC-5316CE1A91DE}"/>
    </a:ext>
  </a:extLst>
</a:theme>
</file>

<file path=ppt/theme/theme7.xml><?xml version="1.0" encoding="utf-8"?>
<a:theme xmlns:a="http://schemas.openxmlformats.org/drawingml/2006/main" name="Göteborgs Stad – Lil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07FD7614-093B-4F78-BDE4-B0559CD396EB}"/>
    </a:ext>
  </a:extLst>
</a:theme>
</file>

<file path=ppt/theme/theme8.xml><?xml version="1.0" encoding="utf-8"?>
<a:theme xmlns:a="http://schemas.openxmlformats.org/drawingml/2006/main" name="Göteborgs Stad – Gul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12790558-4D20-48D2-8084-F9087F02BAAF}"/>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27D1FB89B4AB14FA2559FF0B868F47D" ma:contentTypeVersion="2" ma:contentTypeDescription="Skapa ett nytt dokument." ma:contentTypeScope="" ma:versionID="1bc7329d6f6ef79dfb0434cfe4405cf7">
  <xsd:schema xmlns:xsd="http://www.w3.org/2001/XMLSchema" xmlns:xs="http://www.w3.org/2001/XMLSchema" xmlns:p="http://schemas.microsoft.com/office/2006/metadata/properties" xmlns:ns2="b0ce67f5-ab09-467a-970c-06522761ce48" targetNamespace="http://schemas.microsoft.com/office/2006/metadata/properties" ma:root="true" ma:fieldsID="cfcce3049578c4d3425f7185187939ae" ns2:_="">
    <xsd:import namespace="b0ce67f5-ab09-467a-970c-06522761ce4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ce67f5-ab09-467a-970c-06522761ce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F02126-D69A-409D-AA67-B767B3DE66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ce67f5-ab09-467a-970c-06522761ce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1B6800-C02E-480D-8175-ECEEA6F553D9}">
  <ds:schemaRefs>
    <ds:schemaRef ds:uri="http://purl.org/dc/dcmitype/"/>
    <ds:schemaRef ds:uri="http://schemas.microsoft.com/office/infopath/2007/PartnerControls"/>
    <ds:schemaRef ds:uri="http://schemas.microsoft.com/office/2006/metadata/properties"/>
    <ds:schemaRef ds:uri="http://purl.org/dc/terms/"/>
    <ds:schemaRef ds:uri="http://schemas.microsoft.com/office/2006/documentManagement/types"/>
    <ds:schemaRef ds:uri="http://purl.org/dc/elements/1.1/"/>
    <ds:schemaRef ds:uri="http://schemas.openxmlformats.org/package/2006/metadata/core-properties"/>
    <ds:schemaRef ds:uri="b0ce67f5-ab09-467a-970c-06522761ce48"/>
    <ds:schemaRef ds:uri="http://www.w3.org/XML/1998/namespace"/>
  </ds:schemaRefs>
</ds:datastoreItem>
</file>

<file path=customXml/itemProps3.xml><?xml version="1.0" encoding="utf-8"?>
<ds:datastoreItem xmlns:ds="http://schemas.openxmlformats.org/officeDocument/2006/customXml" ds:itemID="{D6B4FF2E-F393-44EA-8134-635E136AE3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321</Words>
  <Application>Microsoft Office PowerPoint</Application>
  <PresentationFormat>Bildspel på skärmen (4:3)</PresentationFormat>
  <Paragraphs>32</Paragraphs>
  <Slides>6</Slides>
  <Notes>3</Notes>
  <HiddenSlides>0</HiddenSlides>
  <MMClips>0</MMClips>
  <ScaleCrop>false</ScaleCrop>
  <HeadingPairs>
    <vt:vector size="6" baseType="variant">
      <vt:variant>
        <vt:lpstr>Använt teckensnitt</vt:lpstr>
      </vt:variant>
      <vt:variant>
        <vt:i4>4</vt:i4>
      </vt:variant>
      <vt:variant>
        <vt:lpstr>Tema</vt:lpstr>
      </vt:variant>
      <vt:variant>
        <vt:i4>8</vt:i4>
      </vt:variant>
      <vt:variant>
        <vt:lpstr>Bildrubriker</vt:lpstr>
      </vt:variant>
      <vt:variant>
        <vt:i4>6</vt:i4>
      </vt:variant>
    </vt:vector>
  </HeadingPairs>
  <TitlesOfParts>
    <vt:vector size="18" baseType="lpstr">
      <vt:lpstr>Arial</vt:lpstr>
      <vt:lpstr>Arial Black</vt:lpstr>
      <vt:lpstr>Calibri</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 Genomgång av rutiner och fysisk arbetsmiljö</vt:lpstr>
      <vt:lpstr>Har vi kännedom om våra rutiner ?</vt:lpstr>
      <vt:lpstr>Rutiner- arbetsmiljö </vt:lpstr>
      <vt:lpstr>Fysisk och digital arbetsmiljö och frågor om hot o våld</vt:lpstr>
      <vt:lpstr>Frisk- och riskfaktorer</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4:3</dc:title>
  <dc:creator/>
  <cp:lastModifiedBy/>
  <cp:revision>145</cp:revision>
  <dcterms:created xsi:type="dcterms:W3CDTF">2018-04-04T11:53:13Z</dcterms:created>
  <dcterms:modified xsi:type="dcterms:W3CDTF">2024-04-18T07:45:27Z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0x010100327D1FB89B4AB14FA2559FF0B868F47D</vt:lpwstr>
  </property>
  <property fmtid="{D5CDD505-2E9C-101B-9397-08002B2CF9AE}" pid="3" name="SW_SaveText">
    <vt:lpwstr>Spara till Notes</vt:lpwstr>
  </property>
  <property fmtid="{D5CDD505-2E9C-101B-9397-08002B2CF9AE}" pid="4" name="SW_SaveCloseOfficeText">
    <vt:lpwstr>Spara och Stäng Officedokument</vt:lpwstr>
  </property>
  <property fmtid="{D5CDD505-2E9C-101B-9397-08002B2CF9AE}" pid="5" name="SW_SaveCloseText">
    <vt:lpwstr>Spara och Stäng Notes dokument</vt:lpwstr>
  </property>
  <property fmtid="{D5CDD505-2E9C-101B-9397-08002B2CF9AE}" pid="6" name="SW_DocUNID">
    <vt:lpwstr>D2954F340A348CADC1258B03002A285D</vt:lpwstr>
  </property>
  <property fmtid="{D5CDD505-2E9C-101B-9397-08002B2CF9AE}" pid="7" name="SW_DocHWND">
    <vt:r8>396236</vt:r8>
  </property>
  <property fmtid="{D5CDD505-2E9C-101B-9397-08002B2CF9AE}" pid="8" name="SW_IntOfficeMacros">
    <vt:lpwstr>Enabled</vt:lpwstr>
  </property>
  <property fmtid="{D5CDD505-2E9C-101B-9397-08002B2CF9AE}" pid="9" name="SW_CustomTitle">
    <vt:lpwstr>SWING Integrator 5 Document</vt:lpwstr>
  </property>
  <property fmtid="{D5CDD505-2E9C-101B-9397-08002B2CF9AE}" pid="10" name="SW_DialogTitle">
    <vt:lpwstr>SWING Integrator för Notes och Office</vt:lpwstr>
  </property>
  <property fmtid="{D5CDD505-2E9C-101B-9397-08002B2CF9AE}" pid="11" name="SW_PromptText">
    <vt:lpwstr>Vill du spara?</vt:lpwstr>
  </property>
  <property fmtid="{D5CDD505-2E9C-101B-9397-08002B2CF9AE}" pid="12" name="SW_NewDocument">
    <vt:lpwstr>SwSaveOptions=1</vt:lpwstr>
  </property>
  <property fmtid="{D5CDD505-2E9C-101B-9397-08002B2CF9AE}" pid="13" name="SW_VisibleVBAMacroMenuItems">
    <vt:r8>127</vt:r8>
  </property>
  <property fmtid="{D5CDD505-2E9C-101B-9397-08002B2CF9AE}" pid="14" name="SW_EnabledVBAMacroMenuItems">
    <vt:r8>7</vt:r8>
  </property>
  <property fmtid="{D5CDD505-2E9C-101B-9397-08002B2CF9AE}" pid="15" name="SW_AddinName">
    <vt:lpwstr>SWINGINTEGRATOR529000.PPA</vt:lpwstr>
  </property>
</Properties>
</file>